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14" r:id="rId3"/>
    <p:sldId id="477" r:id="rId5"/>
    <p:sldId id="457" r:id="rId6"/>
    <p:sldId id="481" r:id="rId7"/>
    <p:sldId id="482" r:id="rId8"/>
    <p:sldId id="462" r:id="rId9"/>
  </p:sldIdLst>
  <p:sldSz cx="9144000" cy="6858000" type="screen4x3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93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1158" y="108"/>
      </p:cViewPr>
      <p:guideLst>
        <p:guide orient="horz" pos="21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E0C799F-A74A-4CCE-8FCD-49CEF0F5695C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409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61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81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02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22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 anchorCtr="0"/>
          <a:p>
            <a:pPr lvl="0"/>
            <a:endParaRPr lang="zh-CN" altLang="en-US" dirty="0"/>
          </a:p>
        </p:txBody>
      </p:sp>
      <p:sp>
        <p:nvSpPr>
          <p:cNvPr id="143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2D3D79C-063E-4EBD-BB9E-5E6488D63D1B}" type="slidenum"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31" name="Picture 7" descr="A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201150" cy="68992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5"/>
          <p:cNvSpPr>
            <a:spLocks noGrp="1"/>
          </p:cNvSpPr>
          <p:nvPr>
            <p:ph type="ctrTitle"/>
          </p:nvPr>
        </p:nvSpPr>
        <p:spPr>
          <a:xfrm>
            <a:off x="179388" y="2133600"/>
            <a:ext cx="9144000" cy="2162175"/>
          </a:xfrm>
          <a:ln/>
        </p:spPr>
        <p:txBody>
          <a:bodyPr vert="horz" wrap="square" lIns="91440" tIns="45720" rIns="91440" bIns="45720" anchor="ctr" anchorCtr="0"/>
          <a:p>
            <a:pPr>
              <a:buClrTx/>
              <a:buSzTx/>
              <a:buFontTx/>
            </a:pPr>
            <a: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全国大学英语四、六级考试</a:t>
            </a:r>
            <a:br>
              <a:rPr lang="en-US" altLang="zh-CN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</a:br>
            <a: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CET</a:t>
            </a:r>
            <a: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b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</a:br>
            <a: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新版考务管理系统培训会</a:t>
            </a:r>
            <a:br>
              <a:rPr lang="en-US" altLang="zh-CN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</a:br>
            <a:r>
              <a:rPr lang="zh-CN" altLang="en-US" sz="48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（考生端操作）</a:t>
            </a:r>
            <a:endParaRPr lang="zh-CN" altLang="en-US" sz="4800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5" name="文本框 1"/>
          <p:cNvSpPr txBox="1"/>
          <p:nvPr/>
        </p:nvSpPr>
        <p:spPr>
          <a:xfrm>
            <a:off x="4402138" y="5445125"/>
            <a:ext cx="69850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1800" dirty="0">
                <a:solidFill>
                  <a:schemeClr val="bg1"/>
                </a:solidFill>
              </a:rPr>
              <a:t>2017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611188" y="1671638"/>
            <a:ext cx="1312862" cy="1368425"/>
            <a:chOff x="2771775" y="1662113"/>
            <a:chExt cx="1313245" cy="1368425"/>
          </a:xfrm>
        </p:grpSpPr>
        <p:sp>
          <p:nvSpPr>
            <p:cNvPr id="25" name="圆角矩形 24"/>
            <p:cNvSpPr/>
            <p:nvPr/>
          </p:nvSpPr>
          <p:spPr>
            <a:xfrm>
              <a:off x="2771775" y="1662113"/>
              <a:ext cx="1225908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72" name="TextBox 17"/>
            <p:cNvSpPr txBox="1"/>
            <p:nvPr/>
          </p:nvSpPr>
          <p:spPr>
            <a:xfrm>
              <a:off x="2788032" y="1769820"/>
              <a:ext cx="1296988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通过前台注册链接跳转到通行证网站注册账号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7" name="右箭头 26"/>
          <p:cNvSpPr/>
          <p:nvPr/>
        </p:nvSpPr>
        <p:spPr>
          <a:xfrm>
            <a:off x="2124075" y="2259013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555875" y="1724025"/>
            <a:ext cx="1323975" cy="1368425"/>
            <a:chOff x="4709768" y="1596873"/>
            <a:chExt cx="1324532" cy="1368425"/>
          </a:xfrm>
        </p:grpSpPr>
        <p:sp>
          <p:nvSpPr>
            <p:cNvPr id="28" name="圆角矩形 27"/>
            <p:cNvSpPr/>
            <p:nvPr/>
          </p:nvSpPr>
          <p:spPr>
            <a:xfrm>
              <a:off x="4709768" y="1596873"/>
              <a:ext cx="1226066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70" name="TextBox 17"/>
            <p:cNvSpPr txBox="1"/>
            <p:nvPr/>
          </p:nvSpPr>
          <p:spPr>
            <a:xfrm>
              <a:off x="4737312" y="1694753"/>
              <a:ext cx="1296988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通过前台登录，查询查看学籍信息和资格信息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0" name="右箭头 29"/>
          <p:cNvSpPr/>
          <p:nvPr/>
        </p:nvSpPr>
        <p:spPr>
          <a:xfrm>
            <a:off x="4140200" y="2197100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783138" y="1695450"/>
            <a:ext cx="1301750" cy="1368425"/>
            <a:chOff x="6515100" y="1662113"/>
            <a:chExt cx="1301028" cy="1368425"/>
          </a:xfrm>
        </p:grpSpPr>
        <p:sp>
          <p:nvSpPr>
            <p:cNvPr id="31" name="圆角矩形 30"/>
            <p:cNvSpPr/>
            <p:nvPr/>
          </p:nvSpPr>
          <p:spPr>
            <a:xfrm>
              <a:off x="6515100" y="1662113"/>
              <a:ext cx="1224870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8" name="TextBox 17"/>
            <p:cNvSpPr txBox="1"/>
            <p:nvPr/>
          </p:nvSpPr>
          <p:spPr>
            <a:xfrm>
              <a:off x="6519141" y="1898283"/>
              <a:ext cx="1296987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如需要，进行</a:t>
              </a:r>
              <a:r>
                <a:rPr lang="en-US" altLang="zh-CN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CET6</a:t>
              </a: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资格复核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842125" y="1668463"/>
            <a:ext cx="1330325" cy="1368425"/>
            <a:chOff x="881508" y="3542868"/>
            <a:chExt cx="1329556" cy="1368425"/>
          </a:xfrm>
        </p:grpSpPr>
        <p:sp>
          <p:nvSpPr>
            <p:cNvPr id="33" name="圆角矩形 32"/>
            <p:cNvSpPr/>
            <p:nvPr/>
          </p:nvSpPr>
          <p:spPr>
            <a:xfrm>
              <a:off x="881508" y="3542868"/>
              <a:ext cx="1224842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6" name="TextBox 17"/>
            <p:cNvSpPr txBox="1"/>
            <p:nvPr/>
          </p:nvSpPr>
          <p:spPr>
            <a:xfrm>
              <a:off x="914077" y="3783171"/>
              <a:ext cx="129698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确认无误，退出系统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 bwMode="auto">
          <a:xfrm>
            <a:off x="611187" y="3468688"/>
            <a:ext cx="1261678" cy="1400767"/>
            <a:chOff x="2771774" y="3522663"/>
            <a:chExt cx="1260232" cy="1400767"/>
          </a:xfrm>
          <a:solidFill>
            <a:srgbClr val="93D500"/>
          </a:solidFill>
        </p:grpSpPr>
        <p:sp>
          <p:nvSpPr>
            <p:cNvPr id="36" name="圆角矩形 35"/>
            <p:cNvSpPr/>
            <p:nvPr/>
          </p:nvSpPr>
          <p:spPr>
            <a:xfrm>
              <a:off x="2771774" y="3522663"/>
              <a:ext cx="1260232" cy="1400767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432" name="TextBox 17"/>
            <p:cNvSpPr txBox="1">
              <a:spLocks noChangeArrowheads="1"/>
            </p:cNvSpPr>
            <p:nvPr/>
          </p:nvSpPr>
          <p:spPr bwMode="auto">
            <a:xfrm>
              <a:off x="2783521" y="3690759"/>
              <a:ext cx="1211359" cy="10772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通过前台登录，查询确认学籍信息和资格信息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627313" y="3513138"/>
            <a:ext cx="1296987" cy="1368425"/>
            <a:chOff x="4643438" y="3522663"/>
            <a:chExt cx="1296987" cy="1368425"/>
          </a:xfrm>
        </p:grpSpPr>
        <p:sp>
          <p:nvSpPr>
            <p:cNvPr id="39" name="圆角矩形 38"/>
            <p:cNvSpPr/>
            <p:nvPr/>
          </p:nvSpPr>
          <p:spPr>
            <a:xfrm>
              <a:off x="4643438" y="3522663"/>
              <a:ext cx="1225550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4" name="TextBox 17"/>
            <p:cNvSpPr txBox="1"/>
            <p:nvPr/>
          </p:nvSpPr>
          <p:spPr>
            <a:xfrm>
              <a:off x="4643438" y="3792538"/>
              <a:ext cx="1296987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报考笔试科目并缴费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30" name="文本框 40"/>
          <p:cNvSpPr txBox="1"/>
          <p:nvPr/>
        </p:nvSpPr>
        <p:spPr>
          <a:xfrm>
            <a:off x="8399463" y="3287713"/>
            <a:ext cx="460375" cy="1728787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网报开始后</a:t>
            </a:r>
            <a:endParaRPr lang="zh-CN" altLang="en-US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31" name="文本框 40"/>
          <p:cNvSpPr txBox="1"/>
          <p:nvPr/>
        </p:nvSpPr>
        <p:spPr>
          <a:xfrm>
            <a:off x="8399463" y="1557338"/>
            <a:ext cx="461962" cy="1730375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网报开始前</a:t>
            </a:r>
            <a:endParaRPr lang="zh-CN" altLang="en-US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859338" y="3502025"/>
            <a:ext cx="1296987" cy="1368425"/>
            <a:chOff x="970186" y="5229200"/>
            <a:chExt cx="1297558" cy="1368425"/>
          </a:xfrm>
        </p:grpSpPr>
        <p:sp>
          <p:nvSpPr>
            <p:cNvPr id="59" name="圆角矩形 58"/>
            <p:cNvSpPr/>
            <p:nvPr/>
          </p:nvSpPr>
          <p:spPr>
            <a:xfrm>
              <a:off x="970186" y="5229200"/>
              <a:ext cx="1226090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2" name="TextBox 17"/>
            <p:cNvSpPr txBox="1"/>
            <p:nvPr/>
          </p:nvSpPr>
          <p:spPr>
            <a:xfrm>
              <a:off x="970756" y="5511800"/>
              <a:ext cx="1296988" cy="6155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报考口试科目并缴费</a:t>
              </a:r>
              <a:r>
                <a:rPr lang="en-US" altLang="zh-CN" sz="1800" dirty="0">
                  <a:solidFill>
                    <a:schemeClr val="bg1"/>
                  </a:solidFill>
                  <a:latin typeface="Calibri" panose="020F0502020204030204" pitchFamily="34" charset="0"/>
                </a:rPr>
                <a:t>	</a:t>
              </a:r>
              <a:endParaRPr lang="zh-CN" altLang="en-US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1" name="右箭头 60"/>
          <p:cNvSpPr/>
          <p:nvPr/>
        </p:nvSpPr>
        <p:spPr>
          <a:xfrm>
            <a:off x="2101850" y="4108450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875463" y="3448050"/>
            <a:ext cx="1225550" cy="1368425"/>
            <a:chOff x="4714875" y="5302250"/>
            <a:chExt cx="1225551" cy="1368425"/>
          </a:xfrm>
        </p:grpSpPr>
        <p:sp>
          <p:nvSpPr>
            <p:cNvPr id="65" name="圆角矩形 64"/>
            <p:cNvSpPr/>
            <p:nvPr/>
          </p:nvSpPr>
          <p:spPr>
            <a:xfrm>
              <a:off x="4714875" y="5302250"/>
              <a:ext cx="1225551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60" name="TextBox 17"/>
            <p:cNvSpPr txBox="1"/>
            <p:nvPr/>
          </p:nvSpPr>
          <p:spPr>
            <a:xfrm>
              <a:off x="4787900" y="5511800"/>
              <a:ext cx="1119188" cy="10772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确认支付状态，</a:t>
              </a:r>
              <a:endParaRPr lang="en-US" altLang="zh-CN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完成报名，退出系统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7" name="右箭头 66"/>
          <p:cNvSpPr/>
          <p:nvPr/>
        </p:nvSpPr>
        <p:spPr>
          <a:xfrm>
            <a:off x="4138613" y="4000500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85800" y="5156200"/>
            <a:ext cx="1296988" cy="1368425"/>
            <a:chOff x="6502399" y="5241925"/>
            <a:chExt cx="1296988" cy="1368425"/>
          </a:xfrm>
        </p:grpSpPr>
        <p:sp>
          <p:nvSpPr>
            <p:cNvPr id="68" name="圆角矩形 67"/>
            <p:cNvSpPr/>
            <p:nvPr/>
          </p:nvSpPr>
          <p:spPr>
            <a:xfrm>
              <a:off x="6515099" y="5241925"/>
              <a:ext cx="1225550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58" name="TextBox 17"/>
            <p:cNvSpPr txBox="1"/>
            <p:nvPr/>
          </p:nvSpPr>
          <p:spPr>
            <a:xfrm>
              <a:off x="6502399" y="5459155"/>
              <a:ext cx="1296988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通过前台登录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37" name="文本框 40"/>
          <p:cNvSpPr txBox="1"/>
          <p:nvPr/>
        </p:nvSpPr>
        <p:spPr>
          <a:xfrm>
            <a:off x="8399463" y="5018088"/>
            <a:ext cx="460375" cy="1728787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网报结束后</a:t>
            </a:r>
            <a:endParaRPr lang="zh-CN" altLang="en-US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右箭头 53"/>
          <p:cNvSpPr/>
          <p:nvPr/>
        </p:nvSpPr>
        <p:spPr>
          <a:xfrm>
            <a:off x="6299200" y="2244725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2627313" y="5195888"/>
            <a:ext cx="1225550" cy="1368425"/>
            <a:chOff x="4644073" y="3522663"/>
            <a:chExt cx="1225550" cy="1368425"/>
          </a:xfrm>
        </p:grpSpPr>
        <p:sp>
          <p:nvSpPr>
            <p:cNvPr id="56" name="圆角矩形 55"/>
            <p:cNvSpPr/>
            <p:nvPr/>
          </p:nvSpPr>
          <p:spPr>
            <a:xfrm>
              <a:off x="4644073" y="3522663"/>
              <a:ext cx="1225550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56" name="TextBox 17"/>
            <p:cNvSpPr txBox="1"/>
            <p:nvPr/>
          </p:nvSpPr>
          <p:spPr>
            <a:xfrm>
              <a:off x="4652655" y="3843338"/>
              <a:ext cx="1216025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打印口试准考证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4822825" y="5151438"/>
            <a:ext cx="1262063" cy="1368425"/>
            <a:chOff x="4643438" y="3522663"/>
            <a:chExt cx="1261164" cy="1368425"/>
          </a:xfrm>
        </p:grpSpPr>
        <p:sp>
          <p:nvSpPr>
            <p:cNvPr id="63" name="圆角矩形 62"/>
            <p:cNvSpPr/>
            <p:nvPr/>
          </p:nvSpPr>
          <p:spPr>
            <a:xfrm>
              <a:off x="4643438" y="3522663"/>
              <a:ext cx="1226264" cy="1368425"/>
            </a:xfrm>
            <a:prstGeom prst="roundRect">
              <a:avLst/>
            </a:prstGeom>
            <a:solidFill>
              <a:srgbClr val="93D500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54" name="TextBox 17"/>
            <p:cNvSpPr txBox="1"/>
            <p:nvPr/>
          </p:nvSpPr>
          <p:spPr>
            <a:xfrm>
              <a:off x="4654048" y="3888457"/>
              <a:ext cx="125055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Calibri" panose="020F0502020204030204" pitchFamily="34" charset="0"/>
                </a:rPr>
                <a:t>打印笔试准考证</a:t>
              </a:r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1" name="组合 70"/>
          <p:cNvGrpSpPr/>
          <p:nvPr/>
        </p:nvGrpSpPr>
        <p:grpSpPr bwMode="auto">
          <a:xfrm>
            <a:off x="6807200" y="5151438"/>
            <a:ext cx="1225550" cy="1368425"/>
            <a:chOff x="4643438" y="3522663"/>
            <a:chExt cx="1225549" cy="1368425"/>
          </a:xfrm>
          <a:solidFill>
            <a:srgbClr val="93D500"/>
          </a:solidFill>
        </p:grpSpPr>
        <p:sp>
          <p:nvSpPr>
            <p:cNvPr id="72" name="圆角矩形 71"/>
            <p:cNvSpPr/>
            <p:nvPr/>
          </p:nvSpPr>
          <p:spPr>
            <a:xfrm>
              <a:off x="4643438" y="3522663"/>
              <a:ext cx="1225549" cy="1368425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418" name="TextBox 17"/>
            <p:cNvSpPr txBox="1">
              <a:spLocks noChangeArrowheads="1"/>
            </p:cNvSpPr>
            <p:nvPr/>
          </p:nvSpPr>
          <p:spPr bwMode="auto">
            <a:xfrm>
              <a:off x="4678362" y="3792538"/>
              <a:ext cx="1114250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退出系统，</a:t>
              </a:r>
              <a:endPara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完成系统使用</a:t>
              </a:r>
              <a:endPara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74" name="右箭头 73"/>
          <p:cNvSpPr/>
          <p:nvPr/>
        </p:nvSpPr>
        <p:spPr>
          <a:xfrm>
            <a:off x="6427788" y="3994150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5" name="右箭头 74"/>
          <p:cNvSpPr/>
          <p:nvPr/>
        </p:nvSpPr>
        <p:spPr>
          <a:xfrm>
            <a:off x="2128838" y="5775325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6" name="右箭头 75"/>
          <p:cNvSpPr/>
          <p:nvPr/>
        </p:nvSpPr>
        <p:spPr>
          <a:xfrm>
            <a:off x="4178300" y="5789613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7" name="右箭头 76"/>
          <p:cNvSpPr/>
          <p:nvPr/>
        </p:nvSpPr>
        <p:spPr>
          <a:xfrm>
            <a:off x="6310313" y="5684838"/>
            <a:ext cx="360363" cy="215900"/>
          </a:xfrm>
          <a:prstGeom prst="rightArrow">
            <a:avLst/>
          </a:prstGeom>
          <a:solidFill>
            <a:srgbClr val="93D5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46" name="页脚占位符 3"/>
          <p:cNvSpPr txBox="1">
            <a:spLocks noGrp="1"/>
          </p:cNvSpPr>
          <p:nvPr>
            <p:ph type="ftr" sz="quarter" idx="11"/>
          </p:nvPr>
        </p:nvSpPr>
        <p:spPr>
          <a:xfrm>
            <a:off x="7596188" y="188913"/>
            <a:ext cx="2133600" cy="476250"/>
          </a:xfrm>
          <a:ln/>
        </p:spPr>
        <p:txBody>
          <a:bodyPr/>
          <a:p>
            <a:pPr marL="0" indent="0" algn="ctr" eaLnBrk="1" hangingPunct="1">
              <a:spcBef>
                <a:spcPct val="0"/>
              </a:spcBef>
              <a:buNone/>
            </a:pPr>
            <a:r>
              <a:rPr lang="zh-CN" altLang="en-US" sz="1400" dirty="0">
                <a:solidFill>
                  <a:srgbClr val="FF0000"/>
                </a:solidFill>
              </a:rPr>
              <a:t>考生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grpSp>
        <p:nvGrpSpPr>
          <p:cNvPr id="5147" name="Group 3"/>
          <p:cNvGrpSpPr/>
          <p:nvPr/>
        </p:nvGrpSpPr>
        <p:grpSpPr>
          <a:xfrm flipV="1">
            <a:off x="323850" y="933450"/>
            <a:ext cx="292100" cy="341313"/>
            <a:chOff x="0" y="0"/>
            <a:chExt cx="292996" cy="504056"/>
          </a:xfrm>
        </p:grpSpPr>
        <p:sp>
          <p:nvSpPr>
            <p:cNvPr id="5150" name="直接连接符 1068"/>
            <p:cNvSpPr/>
            <p:nvPr/>
          </p:nvSpPr>
          <p:spPr>
            <a:xfrm>
              <a:off x="292995" y="0"/>
              <a:ext cx="1" cy="504056"/>
            </a:xfrm>
            <a:prstGeom prst="line">
              <a:avLst/>
            </a:prstGeom>
            <a:ln w="57150" cap="flat" cmpd="sng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151" name="直接连接符 79"/>
            <p:cNvSpPr/>
            <p:nvPr/>
          </p:nvSpPr>
          <p:spPr>
            <a:xfrm>
              <a:off x="139562" y="144016"/>
              <a:ext cx="1" cy="360040"/>
            </a:xfrm>
            <a:prstGeom prst="line">
              <a:avLst/>
            </a:prstGeom>
            <a:ln w="57150" cap="flat" cmpd="sng">
              <a:solidFill>
                <a:srgbClr val="FFC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152" name="直接连接符 84"/>
            <p:cNvSpPr/>
            <p:nvPr/>
          </p:nvSpPr>
          <p:spPr>
            <a:xfrm>
              <a:off x="0" y="324036"/>
              <a:ext cx="1" cy="180020"/>
            </a:xfrm>
            <a:prstGeom prst="line">
              <a:avLst/>
            </a:prstGeom>
            <a:ln w="57150" cap="flat" cmpd="sng">
              <a:solidFill>
                <a:srgbClr val="92D05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148" name="文本框 3"/>
          <p:cNvSpPr txBox="1"/>
          <p:nvPr/>
        </p:nvSpPr>
        <p:spPr>
          <a:xfrm>
            <a:off x="755650" y="831850"/>
            <a:ext cx="292417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系统使用流程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49" name="灯片编号占位符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r>
              <a:rPr lang="en-US" altLang="zh-CN" sz="1400" dirty="0">
                <a:solidFill>
                  <a:srgbClr val="000000"/>
                </a:solidFill>
              </a:rPr>
              <a:t>1</a:t>
            </a:r>
            <a:endParaRPr lang="en-US" altLang="zh-CN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61" grpId="0" animBg="1"/>
      <p:bldP spid="67" grpId="0" animBg="1"/>
      <p:bldP spid="54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灯片编号占位符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r>
              <a:rPr lang="en-US" altLang="zh-CN" sz="1400" dirty="0"/>
              <a:t>2</a:t>
            </a:r>
            <a:endParaRPr lang="en-US" altLang="zh-CN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323850" y="1339850"/>
            <a:ext cx="8569325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CET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通行证账号只支持使用电子邮箱。在通行证管理网站注册通行证账号时：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建议使用真实邮箱，以免忘记邮箱密码无法找回。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注册后及时验证邮箱，以免输错邮箱。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账号密码要求：不能小于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8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位，且必须同时要包含字母、数字和特殊字符（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!@#$%^&amp;*_-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）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种字符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。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通行证账号建议用自己常用的，如果报名后忘记，可以通过首页的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找回已报名账号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》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找回。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通行证账号可以在多个考次中使用；可以在考试中心下辖的同样使用通行证账号的其他考试（如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NCRE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、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MHK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等）中使用。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CET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笔试考试进行前的所有操作都在本系统进行，包括报名、缴费、打印准考证。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请考生查看阅读首页的考试简介、考生须知、考试时间、报名流程、常见问题、特别提示、最新动态等信息。系统使用时有疑问可打右上角的客服电话咨询。</a:t>
            </a:r>
            <a:endParaRPr kumimoji="0" lang="zh-CN" altLang="en-US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在网上报名开始前、接到学校可进行信息资格确认的通知后，及时登录系统进行信息资格确认和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CET6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报考资格复核申请。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172" name="Group 3"/>
          <p:cNvGrpSpPr/>
          <p:nvPr/>
        </p:nvGrpSpPr>
        <p:grpSpPr>
          <a:xfrm flipV="1">
            <a:off x="323850" y="933450"/>
            <a:ext cx="292100" cy="341313"/>
            <a:chOff x="0" y="0"/>
            <a:chExt cx="292996" cy="504056"/>
          </a:xfrm>
        </p:grpSpPr>
        <p:sp>
          <p:nvSpPr>
            <p:cNvPr id="7174" name="直接连接符 1068"/>
            <p:cNvSpPr/>
            <p:nvPr/>
          </p:nvSpPr>
          <p:spPr>
            <a:xfrm>
              <a:off x="292995" y="0"/>
              <a:ext cx="1" cy="504056"/>
            </a:xfrm>
            <a:prstGeom prst="line">
              <a:avLst/>
            </a:prstGeom>
            <a:ln w="57150" cap="flat" cmpd="sng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5" name="直接连接符 79"/>
            <p:cNvSpPr/>
            <p:nvPr/>
          </p:nvSpPr>
          <p:spPr>
            <a:xfrm>
              <a:off x="139562" y="144016"/>
              <a:ext cx="1" cy="360040"/>
            </a:xfrm>
            <a:prstGeom prst="line">
              <a:avLst/>
            </a:prstGeom>
            <a:ln w="57150" cap="flat" cmpd="sng">
              <a:solidFill>
                <a:srgbClr val="FFC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6" name="直接连接符 84"/>
            <p:cNvSpPr/>
            <p:nvPr/>
          </p:nvSpPr>
          <p:spPr>
            <a:xfrm>
              <a:off x="0" y="324036"/>
              <a:ext cx="1" cy="180020"/>
            </a:xfrm>
            <a:prstGeom prst="line">
              <a:avLst/>
            </a:prstGeom>
            <a:ln w="57150" cap="flat" cmpd="sng">
              <a:solidFill>
                <a:srgbClr val="92D05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7173" name="文本框 3"/>
          <p:cNvSpPr txBox="1"/>
          <p:nvPr/>
        </p:nvSpPr>
        <p:spPr>
          <a:xfrm>
            <a:off x="755650" y="831850"/>
            <a:ext cx="43037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考生系统使用注意事项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(1/3)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灯片编号占位符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r>
              <a:rPr lang="en-US" altLang="zh-CN" sz="1400" dirty="0"/>
              <a:t>3</a:t>
            </a:r>
            <a:endParaRPr lang="en-US" altLang="zh-CN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323850" y="1339850"/>
            <a:ext cx="8512175" cy="55578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在网上报名开始前，考生只可以查询查看学籍和资格信息、进行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CET6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报考资格复核申请，无法进行报名信息保存。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关于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CET6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资格复核申请：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可以在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资格确认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》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页面申请，也可以在完成笔试报考后在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报名信息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》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页面申请。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申请时需提供通过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CET4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的准考证号（成绩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425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分及以上）。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2005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年之前通过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CET4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的考生需要联系学校老师，让学校老师代为申请复核。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如果申请考生学籍库证件号与提供的准考证号对应的证件号一致，无论姓名是否一致，系统自动复核通过。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如果申请考生学籍库证件号与提供的准考证号对应的证件号不一致，姓名一致，系统无法判定为同一个人，复核状态会变为“未复核”，需要考生根据学校相关规定，携带相关证明，到学校管理员处进行手动复核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800100" marR="0" lvl="1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如果申请考生学籍库证件号、姓名都不与提交的准考证号对应的证件号、姓名一致，则无法提交申请。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网上报名开始后考生可以保存报名信息、报考科目、缴费。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报考科目时，需先报考笔试，才可以报考对应科目的口试。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缴费时，需先成功支付笔试，才能支付对应科目的口试。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	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9220" name="Group 3"/>
          <p:cNvGrpSpPr/>
          <p:nvPr/>
        </p:nvGrpSpPr>
        <p:grpSpPr>
          <a:xfrm flipV="1">
            <a:off x="323850" y="933450"/>
            <a:ext cx="292100" cy="341313"/>
            <a:chOff x="0" y="0"/>
            <a:chExt cx="292996" cy="504056"/>
          </a:xfrm>
        </p:grpSpPr>
        <p:sp>
          <p:nvSpPr>
            <p:cNvPr id="9222" name="直接连接符 1068"/>
            <p:cNvSpPr/>
            <p:nvPr/>
          </p:nvSpPr>
          <p:spPr>
            <a:xfrm>
              <a:off x="292995" y="0"/>
              <a:ext cx="1" cy="504056"/>
            </a:xfrm>
            <a:prstGeom prst="line">
              <a:avLst/>
            </a:prstGeom>
            <a:ln w="57150" cap="flat" cmpd="sng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3" name="直接连接符 79"/>
            <p:cNvSpPr/>
            <p:nvPr/>
          </p:nvSpPr>
          <p:spPr>
            <a:xfrm>
              <a:off x="139562" y="144016"/>
              <a:ext cx="1" cy="360040"/>
            </a:xfrm>
            <a:prstGeom prst="line">
              <a:avLst/>
            </a:prstGeom>
            <a:ln w="57150" cap="flat" cmpd="sng">
              <a:solidFill>
                <a:srgbClr val="FFC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4" name="直接连接符 84"/>
            <p:cNvSpPr/>
            <p:nvPr/>
          </p:nvSpPr>
          <p:spPr>
            <a:xfrm>
              <a:off x="0" y="324036"/>
              <a:ext cx="1" cy="180020"/>
            </a:xfrm>
            <a:prstGeom prst="line">
              <a:avLst/>
            </a:prstGeom>
            <a:ln w="57150" cap="flat" cmpd="sng">
              <a:solidFill>
                <a:srgbClr val="92D05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9221" name="文本框 3"/>
          <p:cNvSpPr txBox="1"/>
          <p:nvPr/>
        </p:nvSpPr>
        <p:spPr>
          <a:xfrm>
            <a:off x="755650" y="831850"/>
            <a:ext cx="43037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考生系统使用注意事项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(2/3)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灯片编号占位符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r>
              <a:rPr lang="en-US" altLang="zh-CN" sz="1400" dirty="0"/>
              <a:t>4</a:t>
            </a:r>
            <a:endParaRPr lang="en-US" altLang="zh-CN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323850" y="1339850"/>
            <a:ext cx="8512175" cy="54657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考生科目报名成功的唯一标识是：对应科目的支付状态为“已支付”。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在网上报名时间内，报考未支付的科目可以随时修改；已支付的科目不可以修改，不可以取消。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网上报名截止后，不可以新增和修改报考信息，但如果仍在报考科目所在校区的“报名管理时间”内，则依然可以进行缴费，否则也无法缴费。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考生报考后未缴费科目，将在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24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小时后被系统自动删除；如果报考科目全部被删除，考生通过网上报名确认的报名信息也将在</a:t>
            </a:r>
            <a:r>
              <a:rPr kumimoji="0" lang="en-US" altLang="zh-CN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24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小时后删除。只要在网上报名时间内，且存在容量，考生可以重新报考。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缴费时，银行扣费成功，但系统显示科目支付状态为“未支付” ，不要重复缴费，可点击“更新”按钮更新支付状态</a:t>
            </a:r>
            <a:r>
              <a:rPr kumimoji="0" lang="zh-CN" altLang="en-US" b="1" kern="0" cap="none" spc="0" normalizeH="0" baseline="0" noProof="0" dirty="0" smtClean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。</a:t>
            </a:r>
            <a:endParaRPr kumimoji="0" lang="en-US" altLang="zh-CN" b="1" kern="0" cap="none" spc="0" normalizeH="0" baseline="0" noProof="0" dirty="0" smtClean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1" hangingPunct="1">
              <a:lnSpc>
                <a:spcPct val="120000"/>
              </a:lnSpc>
              <a:spcBef>
                <a:spcPct val="20000"/>
              </a:spcBef>
              <a:buClr>
                <a:srgbClr val="5B8CC1"/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b="1" kern="0" cap="none" spc="0" normalizeH="0" baseline="0" noProof="0" dirty="0" smtClean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网上打印</a:t>
            </a:r>
            <a:r>
              <a:rPr kumimoji="0" lang="zh-CN" altLang="en-US" b="1" kern="0" cap="none" spc="0" normalizeH="0" baseline="0" noProof="0" dirty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口试准考证、笔试</a:t>
            </a:r>
            <a:r>
              <a:rPr kumimoji="0" lang="zh-CN" altLang="en-US" b="1" kern="0" cap="none" spc="0" normalizeH="0" baseline="0" noProof="0" dirty="0" smtClean="0">
                <a:solidFill>
                  <a:schemeClr val="bg1"/>
                </a:solidFill>
                <a:latin typeface="Arial" panose="020B0604020202020204"/>
                <a:ea typeface="宋体" panose="02010600030101010101" pitchFamily="2" charset="-122"/>
                <a:cs typeface="+mn-cs"/>
              </a:rPr>
              <a:t>准考证入口：</a:t>
            </a:r>
            <a:endParaRPr kumimoji="0" lang="en-US" altLang="zh-CN" b="1" kern="0" cap="none" spc="0" normalizeH="0" baseline="0" noProof="0" dirty="0">
              <a:solidFill>
                <a:schemeClr val="bg1"/>
              </a:solidFill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Tx/>
              <a:buNone/>
              <a:defRPr/>
            </a:pPr>
            <a:r>
              <a:rPr kumimoji="0" lang="en-US" altLang="zh-CN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	1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：登录账号和密码登录系统。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如果忘记了通行证密码可以通过邮箱重置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；                 </a:t>
            </a:r>
            <a:r>
              <a:rPr kumimoji="0" lang="en-US" altLang="zh-CN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	    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如果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忘记了通行证可以通过</a:t>
            </a: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找回已报名账号</a:t>
            </a: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》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找回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，或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通过打客服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电  </a:t>
            </a: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    	    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话找回。</a:t>
            </a:r>
            <a:endParaRPr kumimoji="0" lang="en-US" altLang="zh-CN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B8CC1"/>
              </a:buClr>
              <a:buSzTx/>
              <a:buFontTx/>
              <a:buNone/>
              <a:defRPr/>
            </a:pP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    2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：快速打印</a:t>
            </a: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准考证，需要输入姓名和证件号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。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1268" name="Group 3"/>
          <p:cNvGrpSpPr/>
          <p:nvPr/>
        </p:nvGrpSpPr>
        <p:grpSpPr>
          <a:xfrm flipV="1">
            <a:off x="323850" y="933450"/>
            <a:ext cx="292100" cy="341313"/>
            <a:chOff x="0" y="0"/>
            <a:chExt cx="292996" cy="504056"/>
          </a:xfrm>
        </p:grpSpPr>
        <p:sp>
          <p:nvSpPr>
            <p:cNvPr id="11270" name="直接连接符 1068"/>
            <p:cNvSpPr/>
            <p:nvPr/>
          </p:nvSpPr>
          <p:spPr>
            <a:xfrm>
              <a:off x="292995" y="0"/>
              <a:ext cx="1" cy="504056"/>
            </a:xfrm>
            <a:prstGeom prst="line">
              <a:avLst/>
            </a:prstGeom>
            <a:ln w="57150" cap="flat" cmpd="sng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71" name="直接连接符 79"/>
            <p:cNvSpPr/>
            <p:nvPr/>
          </p:nvSpPr>
          <p:spPr>
            <a:xfrm>
              <a:off x="139562" y="144016"/>
              <a:ext cx="1" cy="360040"/>
            </a:xfrm>
            <a:prstGeom prst="line">
              <a:avLst/>
            </a:prstGeom>
            <a:ln w="57150" cap="flat" cmpd="sng">
              <a:solidFill>
                <a:srgbClr val="FFC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72" name="直接连接符 84"/>
            <p:cNvSpPr/>
            <p:nvPr/>
          </p:nvSpPr>
          <p:spPr>
            <a:xfrm>
              <a:off x="0" y="324036"/>
              <a:ext cx="1" cy="180020"/>
            </a:xfrm>
            <a:prstGeom prst="line">
              <a:avLst/>
            </a:prstGeom>
            <a:ln w="57150" cap="flat" cmpd="sng">
              <a:solidFill>
                <a:srgbClr val="92D05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269" name="文本框 3"/>
          <p:cNvSpPr txBox="1"/>
          <p:nvPr/>
        </p:nvSpPr>
        <p:spPr>
          <a:xfrm>
            <a:off x="755650" y="831850"/>
            <a:ext cx="43037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考生系统使用注意事项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(3/3)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灯片编号占位符 3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r>
              <a:rPr lang="en-US" altLang="zh-CN" sz="1400" dirty="0"/>
              <a:t>18</a:t>
            </a:r>
            <a:endParaRPr lang="en-US" altLang="zh-CN" sz="1400" dirty="0"/>
          </a:p>
        </p:txBody>
      </p:sp>
      <p:sp>
        <p:nvSpPr>
          <p:cNvPr id="13315" name="Rectangle 2"/>
          <p:cNvSpPr txBox="1"/>
          <p:nvPr/>
        </p:nvSpPr>
        <p:spPr>
          <a:xfrm>
            <a:off x="3851275" y="2492375"/>
            <a:ext cx="2233613" cy="11017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0f5dff7b-76ec-41b9-bc51-6c331bdef86a"/>
</p:tagLst>
</file>

<file path=ppt/theme/theme1.xml><?xml version="1.0" encoding="utf-8"?>
<a:theme xmlns:a="http://schemas.openxmlformats.org/drawingml/2006/main" name="neea-1">
  <a:themeElements>
    <a:clrScheme name="neea-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FF"/>
      </a:hlink>
      <a:folHlink>
        <a:srgbClr val="FFFF00"/>
      </a:folHlink>
    </a:clrScheme>
    <a:fontScheme name="neea-1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prstDash val="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neea-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ea-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ea-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FFFF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1518</Words>
  <Application>WPS 演示</Application>
  <PresentationFormat>全屏显示(4:3)</PresentationFormat>
  <Paragraphs>89</Paragraphs>
  <Slides>6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华文楷体</vt:lpstr>
      <vt:lpstr>Calibri</vt:lpstr>
      <vt:lpstr>微软雅黑</vt:lpstr>
      <vt:lpstr>Arial</vt:lpstr>
      <vt:lpstr>Arial Unicode MS</vt:lpstr>
      <vt:lpstr>neea-1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NCRE二级无纸化 考试报名</dc:title>
  <dc:creator>YangYing</dc:creator>
  <cp:lastModifiedBy>admin</cp:lastModifiedBy>
  <cp:revision>443</cp:revision>
  <dcterms:created xsi:type="dcterms:W3CDTF">2017-02-15T01:44:50Z</dcterms:created>
  <dcterms:modified xsi:type="dcterms:W3CDTF">2023-04-12T02:40:21Z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1A434F04E2E2436CA6574B8066BBA933_13</vt:lpwstr>
  </property>
</Properties>
</file>